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1" r:id="rId9"/>
    <p:sldId id="262" r:id="rId10"/>
    <p:sldId id="266" r:id="rId1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17"/>
  </p:normalViewPr>
  <p:slideViewPr>
    <p:cSldViewPr snapToGrid="0">
      <p:cViewPr varScale="1">
        <p:scale>
          <a:sx n="58" d="100"/>
          <a:sy n="58" d="100"/>
        </p:scale>
        <p:origin x="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4D3F-BB50-8E66-5354-7A1BC98C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E3620-3F10-6874-7112-FBE86CCCB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0BCA9-C03F-5D29-AA7A-61DD3A4F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EF22-3DD8-CA4C-13FB-FA5101E9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1055-8B94-1CEC-A26B-96C28A36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3903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0DB7-A497-090A-F70C-BEF3E2CC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C24EA-9B0E-A7C5-EAAC-C3C892BFD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98CBF-B3FE-59AB-2519-C570E439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6B808-B24A-070F-3071-088F0CA62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D504D-D929-D548-B014-A7292BF9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844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C6866E-90B6-B8BF-4A8D-0C2D107DF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C0231-83AF-FB37-D2F1-3ECB2DC23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A9B59-EDF4-7F43-3883-5797C1A5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2DC19-97AC-457F-B6BB-883863E3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3B583-5C5C-A04C-CB75-6EA78E6E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30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B3241-1731-45E3-169F-C3C89B3C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8FFD-93E7-DBFE-F00E-E218B99A1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929DD-494B-6F70-A528-21F0CD1B8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F6083-8004-DFFF-B978-2C51DF36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B6388-51E9-8D24-F864-5934F464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798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4DC1-5ABF-EE75-D842-7D0AB7FD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70166-143D-2CB8-82E5-AAF0163F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CC8A0-5547-9286-86DE-606A1FB0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7E773-FEB4-EDF6-9F53-4615438F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C8C57-C5B6-E27F-EB5D-0D06FA93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304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4B18-1E5C-B575-7BD0-B732B2B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DCD9-0157-61F9-585E-0403897F8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8B297-BD18-59A1-81F8-7385FD86C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6927A-C91E-7C2B-FFDC-A3AAB8AF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080A1-21E0-3D61-895A-BFC8A5FF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276D7-2B34-BBAD-C339-790308D9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2366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41DE-287D-E31F-9603-BD1569141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4D241-2108-5C0B-5461-3E7BAFFFB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9A0F9-1A7C-31CB-ECBB-ED8DA7529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F6304-CA7D-E9F9-3E04-33B616658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9E4E4-806D-CBB9-CEDF-64E1FC087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54505-5B72-9ADA-4D7B-38BD9666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A8948-E853-8CE3-2199-3FC66828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A3394F-661A-E068-F54A-03A93755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462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0C94-08CB-CB7E-E726-FB186CE7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F5EEB-9970-2A64-625F-5E81245E7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1E184-187D-2FA7-4C02-3C4AAE8E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214A9-651F-9B6C-1CE3-36F422D9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412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D3682-86E7-CF15-CBEC-2592AAAF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B25AF8-0B28-B0B5-1CE5-BC7278C9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60DA1-2820-0CFB-AB25-8D1385DF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2743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ECB3-0129-E9D7-D1DA-DC70986F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387B-6442-05E2-4712-6A42D475D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517B6-9E07-2865-C720-D47C1B308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DD923-3CF8-CC12-F59E-24C9B743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3D96A-57F8-91A5-765C-0E4C2EFA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658EF-7663-10E5-3011-D1F96581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168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CE18-A08B-A129-E565-59DDAEE8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DBD22-099C-4905-DCD1-572D8E87B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E0426-C89A-0019-8CF3-54EDA99A8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C13E3-49C4-FFAF-11FB-39FCDA325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39951-5D01-D66F-26E0-CDB79027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FA716-5F15-1689-D846-C81DD60A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904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EE976F-9265-9AC5-A1D7-34829586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D57D1-71FC-ADB3-0117-A763ABF4F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E320D-53BF-973E-69CE-BE0CD09F2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1D563-6641-F84F-9052-B38FA5130CBA}" type="datetimeFigureOut">
              <a:rPr lang="en-IL" smtClean="0"/>
              <a:t>22/01/2026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31DED-BA23-616A-D30E-83661CB58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56714-0973-B4CE-BC97-773B127AB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91679D-B53B-B04A-9B78-94A8CB908D3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6540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E07B6-EEF8-8B18-77E9-BBEF52FB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50" y="93113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L" sz="4200" b="1" dirty="0"/>
              <a:t>SAM-assisted annotation of soil μCT images </a:t>
            </a:r>
            <a:endParaRPr lang="en-IL" sz="4200" dirty="0"/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9CFBD-FDAA-BB68-5D33-6F697A46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45" y="3537332"/>
            <a:ext cx="4243589" cy="332066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L" altLang="en-IL" sz="2200" b="1" dirty="0">
                <a:latin typeface="Arial" panose="020B0604020202020204" pitchFamily="34" charset="0"/>
              </a:rPr>
              <a:t>Authors:</a:t>
            </a:r>
            <a:r>
              <a:rPr lang="en-IL" altLang="en-IL" sz="2200" dirty="0">
                <a:latin typeface="Arial" panose="020B0604020202020204" pitchFamily="34" charset="0"/>
              </a:rPr>
              <a:t> </a:t>
            </a:r>
            <a:r>
              <a:rPr lang="en-IL" altLang="en-IL" sz="2200" dirty="0"/>
              <a:t>Rony Schwartz &amp; </a:t>
            </a:r>
            <a:r>
              <a:rPr lang="en-IL" altLang="en-IL" sz="2200" dirty="0">
                <a:latin typeface="Arial" panose="020B0604020202020204" pitchFamily="34" charset="0"/>
              </a:rPr>
              <a:t>Denis Neuman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L" altLang="en-IL" sz="2200" b="1" dirty="0">
                <a:latin typeface="Arial" panose="020B0604020202020204" pitchFamily="34" charset="0"/>
              </a:rPr>
              <a:t>Course 71254:</a:t>
            </a:r>
            <a:r>
              <a:rPr lang="en-IL" altLang="en-IL" sz="2200" dirty="0">
                <a:latin typeface="Arial" panose="020B0604020202020204" pitchFamily="34" charset="0"/>
              </a:rPr>
              <a:t> Introduction to Image Processing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L" altLang="en-IL" sz="2200" b="1" dirty="0">
                <a:latin typeface="Arial" panose="020B0604020202020204" pitchFamily="34" charset="0"/>
              </a:rPr>
              <a:t>Year:</a:t>
            </a:r>
            <a:r>
              <a:rPr lang="en-IL" altLang="en-IL" sz="2200" dirty="0">
                <a:latin typeface="Arial" panose="020B0604020202020204" pitchFamily="34" charset="0"/>
              </a:rPr>
              <a:t> 2026</a:t>
            </a:r>
          </a:p>
          <a:p>
            <a:pPr>
              <a:lnSpc>
                <a:spcPct val="150000"/>
              </a:lnSpc>
            </a:pPr>
            <a:endParaRPr lang="en-IL" sz="2200" dirty="0"/>
          </a:p>
        </p:txBody>
      </p:sp>
      <p:pic>
        <p:nvPicPr>
          <p:cNvPr id="4" name="Picture 3" descr="A round object with small rocks in it&#10;&#10;AI-generated content may be incorrect.">
            <a:extLst>
              <a:ext uri="{FF2B5EF4-FFF2-40B4-BE49-F238E27FC236}">
                <a16:creationId xmlns:a16="http://schemas.microsoft.com/office/drawing/2014/main" id="{565E9177-04A5-1515-059C-159772E4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BDD63-5992-F6C9-B593-3860E66C5A5B}"/>
              </a:ext>
            </a:extLst>
          </p:cNvPr>
          <p:cNvSpPr txBox="1"/>
          <p:nvPr/>
        </p:nvSpPr>
        <p:spPr>
          <a:xfrm>
            <a:off x="471550" y="2048093"/>
            <a:ext cx="449233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Binary Structural Pore–Solid Separation</a:t>
            </a:r>
            <a:endParaRPr kumimoji="0" lang="en-IL" altLang="en-IL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512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7E0C-CE40-29A3-C0CA-E13C2ACD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006AE-2276-003E-0D3A-4BE81AD90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943" y="751413"/>
            <a:ext cx="5741462" cy="5741462"/>
          </a:xfrm>
        </p:spPr>
      </p:pic>
    </p:spTree>
    <p:extLst>
      <p:ext uri="{BB962C8B-B14F-4D97-AF65-F5344CB8AC3E}">
        <p14:creationId xmlns:p14="http://schemas.microsoft.com/office/powerpoint/2010/main" val="191850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BCB8B-33D8-04DA-1C7B-09B63082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The Underground Matrix</a:t>
            </a:r>
            <a:endParaRPr lang="en-IL" sz="5000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553CA5-4B93-5EE9-53CB-C817C89398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0936" y="2660904"/>
            <a:ext cx="481888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he-IL" altLang="en-IL" sz="20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הקרקע אינה רק מצע פיזי, אלא סביבה מורכבת שבה המבנה הפנימי של הנקבוביות קובע את זרימת המים, האוורור והובלת חומרי הזנה</a:t>
            </a:r>
            <a:endParaRPr kumimoji="0" lang="en-US" altLang="en-IL" sz="20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he-IL" altLang="en-IL" sz="20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לפיכך, הבנת מבנה הקרקע חיונית לקידום מחקר חקלאי וסביבתי</a:t>
            </a:r>
            <a:endParaRPr kumimoji="0" lang="en-IL" altLang="en-IL" sz="20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 descr="A circular object with cracks&#10;&#10;AI-generated content may be incorrect.">
            <a:extLst>
              <a:ext uri="{FF2B5EF4-FFF2-40B4-BE49-F238E27FC236}">
                <a16:creationId xmlns:a16="http://schemas.microsoft.com/office/drawing/2014/main" id="{D8E141CB-7C7C-F2AB-A325-10214EBC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719987"/>
            <a:ext cx="5458968" cy="54180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DE4BE-DA8F-7E2C-796A-FBF793049EA9}"/>
              </a:ext>
            </a:extLst>
          </p:cNvPr>
          <p:cNvCxnSpPr/>
          <p:nvPr/>
        </p:nvCxnSpPr>
        <p:spPr>
          <a:xfrm>
            <a:off x="433569" y="4468365"/>
            <a:ext cx="509297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E596E9A9-5C27-0618-DF01-F7C291C9E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45" y="4644611"/>
            <a:ext cx="47263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en-IL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הטכנולוגיה</a:t>
            </a:r>
            <a:r>
              <a:rPr kumimoji="0" lang="en-US" altLang="en-IL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kumimoji="0" lang="en-IL" altLang="en-IL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r>
              <a:rPr kumimoji="0" lang="he-IL" altLang="en-I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טומוגרפיה ממוחשבת מיקרונית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kumimoji="0" lang="ru-RU" altLang="en-I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(µCT) </a:t>
            </a:r>
            <a:r>
              <a:rPr kumimoji="0" lang="he-IL" altLang="en-I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היא שיטת הדמיה לא-הרסנית ברזולוציה גבוהה, המאפשרת הדמיה מדויקת של מבנה הקרקע — כולל הפאזות המוצקות והנקבוביות — מבלי לפגוע בדגימה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6FF66-AE97-FA5D-0567-2198A323A394}"/>
              </a:ext>
            </a:extLst>
          </p:cNvPr>
          <p:cNvSpPr txBox="1"/>
          <p:nvPr/>
        </p:nvSpPr>
        <p:spPr>
          <a:xfrm>
            <a:off x="6716486" y="6208776"/>
            <a:ext cx="41692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קרקע משמר הנגב גודל פיקסל 5.8 מיקרון</a:t>
            </a:r>
          </a:p>
        </p:txBody>
      </p:sp>
    </p:spTree>
    <p:extLst>
      <p:ext uri="{BB962C8B-B14F-4D97-AF65-F5344CB8AC3E}">
        <p14:creationId xmlns:p14="http://schemas.microsoft.com/office/powerpoint/2010/main" val="130568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cat and dog&#10;&#10;AI-generated content may be incorrect.">
            <a:extLst>
              <a:ext uri="{FF2B5EF4-FFF2-40B4-BE49-F238E27FC236}">
                <a16:creationId xmlns:a16="http://schemas.microsoft.com/office/drawing/2014/main" id="{434598AE-EFA4-24B0-1815-0D7FE321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6955"/>
          <a:stretch>
            <a:fillRect/>
          </a:stretch>
        </p:blipFill>
        <p:spPr>
          <a:xfrm>
            <a:off x="0" y="31240"/>
            <a:ext cx="12083291" cy="46116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4F8917-6E36-80A6-754C-0A4DAB41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3" y="4744158"/>
            <a:ext cx="5021782" cy="1509931"/>
          </a:xfrm>
        </p:spPr>
        <p:txBody>
          <a:bodyPr>
            <a:normAutofit/>
          </a:bodyPr>
          <a:lstStyle/>
          <a:p>
            <a:r>
              <a:rPr lang="en-IL" sz="3600" dirty="0">
                <a:solidFill>
                  <a:schemeClr val="tx2"/>
                </a:solidFill>
              </a:rPr>
              <a:t>Scientific question</a:t>
            </a:r>
            <a:br>
              <a:rPr lang="en-IL" sz="3600" dirty="0">
                <a:solidFill>
                  <a:schemeClr val="tx2"/>
                </a:solidFill>
              </a:rPr>
            </a:br>
            <a:endParaRPr lang="en-IL" sz="3600" dirty="0">
              <a:solidFill>
                <a:schemeClr val="tx2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5DDC7D2-F818-A8D3-BFB5-40170B248D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89714" y="4445265"/>
            <a:ext cx="7257143" cy="22313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1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he-IL" altLang="en-IL" sz="3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השוואה בין סגמנטציה אוטומטית מבוססת </a:t>
            </a:r>
            <a:r>
              <a:rPr lang="en-US" altLang="en-IL" sz="3200" dirty="0" err="1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otsu</a:t>
            </a:r>
            <a:r>
              <a:rPr lang="en-US" altLang="en-IL" sz="3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altLang="en-IL" sz="3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לבין סגמנטציה על ידי מודל </a:t>
            </a:r>
            <a:r>
              <a:rPr lang="en-US" altLang="en-IL" sz="3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CNN</a:t>
            </a:r>
            <a:endParaRPr kumimoji="0" lang="en-IL" altLang="en-IL" sz="3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265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B08C-F511-2471-AD44-99E04303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132606"/>
            <a:ext cx="5334000" cy="170824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 Dataset</a:t>
            </a:r>
            <a:endParaRPr lang="en-IL" sz="40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48F38E-1FE5-B9F7-AD32-5758A517F6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994" y="2125860"/>
            <a:ext cx="4648207" cy="40730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r" rtl="1">
              <a:lnSpc>
                <a:spcPct val="100000"/>
              </a:lnSpc>
              <a:spcAft>
                <a:spcPts val="600"/>
              </a:spcAft>
              <a:buNone/>
            </a:pPr>
            <a:r>
              <a:rPr lang="he-IL" altLang="en-IL" sz="2000" dirty="0">
                <a:latin typeface="David" panose="020E0502060401010101" pitchFamily="34" charset="-79"/>
                <a:cs typeface="David" panose="020E0502060401010101" pitchFamily="34" charset="-79"/>
              </a:rPr>
              <a:t>•</a:t>
            </a:r>
            <a:r>
              <a:rPr kumimoji="0" lang="he-IL" altLang="en-IL" sz="20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מערך הנתונים כולל תמונות</a:t>
            </a:r>
            <a:r>
              <a:rPr kumimoji="0" lang="en-IL" altLang="en-IL" sz="20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µCT </a:t>
            </a:r>
            <a:r>
              <a:rPr kumimoji="0" lang="he-IL" altLang="en-IL" sz="20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בגווני אפור של קרקע, שנלקחו ממחקר מתמשך בפיזיקת קרקע</a:t>
            </a:r>
            <a:endParaRPr kumimoji="0" lang="ru-RU" altLang="en-IL" sz="2000" b="0" i="0" u="none" strike="noStrike" cap="none" normalizeH="0" baseline="0" dirty="0">
              <a:ln>
                <a:noFill/>
              </a:ln>
              <a:effectLst/>
              <a:cs typeface="David" panose="020E0502060401010101" pitchFamily="34" charset="-79"/>
            </a:endParaRPr>
          </a:p>
          <a:p>
            <a:pPr marL="0" lvl="0" indent="0" algn="r" rtl="1">
              <a:lnSpc>
                <a:spcPct val="100000"/>
              </a:lnSpc>
              <a:spcAft>
                <a:spcPts val="600"/>
              </a:spcAft>
              <a:buNone/>
            </a:pPr>
            <a:endParaRPr lang="he-IL" altLang="en-IL" sz="2000" dirty="0">
              <a:cs typeface="David" panose="020E0502060401010101" pitchFamily="34" charset="-79"/>
            </a:endParaRPr>
          </a:p>
          <a:p>
            <a:pPr marL="0" lvl="0" indent="0" algn="r" rtl="1">
              <a:lnSpc>
                <a:spcPct val="100000"/>
              </a:lnSpc>
              <a:spcAft>
                <a:spcPts val="600"/>
              </a:spcAft>
              <a:buNone/>
            </a:pPr>
            <a:r>
              <a:rPr kumimoji="0" lang="he-IL" altLang="en-IL" sz="20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• הנתונים כוללים פרוסות </a:t>
            </a:r>
            <a:r>
              <a:rPr kumimoji="0" lang="he-IL" altLang="en-IL" sz="2000" b="0" i="0" u="none" strike="noStrike" cap="none" normalizeH="0" baseline="0" dirty="0" err="1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דו־ממדיות</a:t>
            </a:r>
            <a:r>
              <a:rPr kumimoji="0" lang="he-IL" altLang="en-IL" sz="20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מתוך סריקות </a:t>
            </a:r>
            <a:r>
              <a:rPr kumimoji="0" lang="he-IL" altLang="en-IL" sz="2000" b="0" i="0" u="none" strike="noStrike" cap="none" normalizeH="0" baseline="0" dirty="0" err="1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תלת־ממדיות</a:t>
            </a:r>
            <a:r>
              <a:rPr kumimoji="0" lang="he-IL" altLang="en-IL" sz="20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, ונשמרים בפורמטים סטנדרטיים של תמונה</a:t>
            </a:r>
            <a:endParaRPr kumimoji="0" lang="ru-RU" altLang="en-IL" sz="2000" b="0" i="0" u="none" strike="noStrike" cap="none" normalizeH="0" baseline="0" dirty="0">
              <a:ln>
                <a:noFill/>
              </a:ln>
              <a:effectLst/>
              <a:cs typeface="David" panose="020E0502060401010101" pitchFamily="34" charset="-79"/>
            </a:endParaRPr>
          </a:p>
          <a:p>
            <a:pPr marL="0" lvl="0" indent="0" algn="r" rtl="1">
              <a:lnSpc>
                <a:spcPct val="100000"/>
              </a:lnSpc>
              <a:spcAft>
                <a:spcPts val="600"/>
              </a:spcAft>
              <a:buNone/>
            </a:pPr>
            <a:endParaRPr kumimoji="0" lang="en-IL" altLang="en-IL" sz="20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lvl="0" indent="0" algn="r" rtl="1">
              <a:lnSpc>
                <a:spcPct val="100000"/>
              </a:lnSpc>
              <a:spcAft>
                <a:spcPts val="600"/>
              </a:spcAft>
              <a:buNone/>
            </a:pPr>
            <a:r>
              <a:rPr kumimoji="0" lang="he-IL" altLang="en-IL" sz="20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•  מערך הנתונים כולל סריקות שונות של שלושה סוגי קרקעות.</a:t>
            </a:r>
            <a:endParaRPr kumimoji="0" lang="en-IL" altLang="en-IL" sz="20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IL" altLang="en-IL" sz="20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F2B8A44A-8C35-9E39-4C2C-52C96353A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44" y="753692"/>
            <a:ext cx="2460112" cy="53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A964-677F-1348-914F-224D188EE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Preprocessing</a:t>
            </a:r>
            <a:endParaRPr lang="en-IL" sz="3600"/>
          </a:p>
        </p:txBody>
      </p:sp>
      <p:pic>
        <p:nvPicPr>
          <p:cNvPr id="6" name="Picture 5" descr="A close-up of a rock&#10;&#10;AI-generated content may be incorrect.">
            <a:extLst>
              <a:ext uri="{FF2B5EF4-FFF2-40B4-BE49-F238E27FC236}">
                <a16:creationId xmlns:a16="http://schemas.microsoft.com/office/drawing/2014/main" id="{99485B01-F85C-77C4-FFCD-A7A54598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783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B14A8F8-7A84-A213-1DBA-727FDFE124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23982" y="3752850"/>
            <a:ext cx="7485413" cy="24526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0" i="0" u="none" strike="noStrike" cap="none" normalizeH="0" baseline="0">
                <a:ln>
                  <a:noFill/>
                </a:ln>
                <a:effectLst/>
                <a:latin typeface="+mn-lt"/>
              </a:rPr>
              <a:t>Reconstruction </a:t>
            </a:r>
            <a:endParaRPr kumimoji="0" lang="ru-RU" altLang="en-IL" sz="14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ru-RU" altLang="en-IL" sz="14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0" i="0" u="none" strike="noStrike" cap="none" normalizeH="0" baseline="0">
                <a:ln>
                  <a:noFill/>
                </a:ln>
                <a:effectLst/>
                <a:latin typeface="+mn-lt"/>
              </a:rPr>
              <a:t>Checked for ring artifacts, and reconstruction errors</a:t>
            </a:r>
            <a:endParaRPr kumimoji="0" lang="ru-RU" altLang="en-IL" sz="14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IL" altLang="en-IL" sz="1400" b="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0" i="0" u="none" strike="noStrike" cap="none" normalizeH="0" baseline="0">
                <a:ln>
                  <a:noFill/>
                </a:ln>
                <a:effectLst/>
                <a:latin typeface="+mn-lt"/>
              </a:rPr>
              <a:t>Intensity normalization: all slices were normalized to a fixed maximum intensity of</a:t>
            </a:r>
            <a:r>
              <a:rPr kumimoji="0" lang="en-IL" altLang="en-IL" sz="1400" i="0" u="none" strike="noStrike" cap="none" normalizeH="0" baseline="0">
                <a:ln>
                  <a:noFill/>
                </a:ln>
                <a:effectLst/>
                <a:latin typeface="+mn-lt"/>
              </a:rPr>
              <a:t> 200</a:t>
            </a:r>
            <a:endParaRPr kumimoji="0" lang="ru-RU" altLang="en-IL" sz="140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ru-RU" altLang="en-IL" sz="140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indent="0">
              <a:spcAft>
                <a:spcPts val="600"/>
              </a:spcAft>
              <a:buFontTx/>
              <a:buChar char="•"/>
            </a:pPr>
            <a:r>
              <a:rPr lang="en-US" sz="1400">
                <a:latin typeface="+mn-lt"/>
              </a:rPr>
              <a:t>Converted to a consistent bit depth (8-bit)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IL" altLang="en-IL" sz="1400" i="0" u="none" strike="noStrike" cap="none" normalizeH="0" baseline="0">
              <a:ln>
                <a:noFill/>
              </a:ln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400" b="0" i="0" u="none" strike="noStrike" cap="none" normalizeH="0" baseline="0">
                <a:ln>
                  <a:noFill/>
                </a:ln>
                <a:effectLst/>
                <a:latin typeface="+mn-lt"/>
              </a:rPr>
              <a:t>Mean filtering was applied to reduce </a:t>
            </a:r>
            <a:r>
              <a:rPr kumimoji="0" lang="en-IL" altLang="en-IL" sz="1400" i="0" u="none" strike="noStrike" cap="none" normalizeH="0" baseline="0">
                <a:ln>
                  <a:noFill/>
                </a:ln>
                <a:effectLst/>
                <a:latin typeface="+mn-lt"/>
              </a:rPr>
              <a:t>salt-and-pepper noise </a:t>
            </a:r>
            <a:endParaRPr kumimoji="0" lang="en-IL" altLang="en-IL" sz="1400" b="0" i="0" u="none" strike="noStrike" cap="none" normalizeH="0" baseline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864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EF934-22F6-1B35-04C2-E26105F0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Ground Truth Annotation</a:t>
            </a:r>
            <a:br>
              <a:rPr lang="en-US" sz="3600" dirty="0"/>
            </a:br>
            <a:endParaRPr lang="en-IL" sz="3600" dirty="0"/>
          </a:p>
        </p:txBody>
      </p:sp>
      <p:pic>
        <p:nvPicPr>
          <p:cNvPr id="6" name="Picture 5" descr="A group of images of different shapes&#10;&#10;AI-generated content may be incorrect.">
            <a:extLst>
              <a:ext uri="{FF2B5EF4-FFF2-40B4-BE49-F238E27FC236}">
                <a16:creationId xmlns:a16="http://schemas.microsoft.com/office/drawing/2014/main" id="{D9B22F02-767D-0445-0356-C5FCE80C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02" b="2753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BD58F6E-28EF-4A1A-61A7-2B6F548E47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23982" y="3752850"/>
            <a:ext cx="7485413" cy="24526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Ground truth was generated using 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Otsu thresholding</a:t>
            </a:r>
            <a:endParaRPr kumimoji="0" lang="ru-RU" altLang="en-IL" sz="1600" b="1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IL" altLang="en-IL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 method separates 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air (pore space)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from 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mineral solid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based on grayscale intensity</a:t>
            </a:r>
            <a:endParaRPr kumimoji="0" lang="ru-RU" altLang="en-IL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IL" altLang="en-IL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IL" altLang="en-IL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How it works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Otsu automatically finds intensity thresholds that maximize separation between classes</a:t>
            </a: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Voxels with low intensity are classified as 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air</a:t>
            </a:r>
            <a:r>
              <a:rPr kumimoji="0" lang="en-IL" altLang="en-IL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higher intensities as 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solid</a:t>
            </a:r>
            <a:endParaRPr kumimoji="0" lang="ru-RU" altLang="en-IL" sz="1600" b="1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IL" altLang="en-IL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IL" altLang="en-IL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Output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IL" altLang="en-IL" sz="16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Binary ground-truth mask: </a:t>
            </a:r>
            <a:r>
              <a:rPr kumimoji="0" lang="en-IL" altLang="en-IL" sz="16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pore / solid</a:t>
            </a:r>
            <a:endParaRPr kumimoji="0" lang="en-IL" altLang="en-IL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IL" altLang="en-IL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9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804D9-46AF-51E9-629D-FEF7E0956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4983960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Annotations 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D49983-5B32-0495-F88F-595315F08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261"/>
          <a:stretch>
            <a:fillRect/>
          </a:stretch>
        </p:blipFill>
        <p:spPr>
          <a:xfrm>
            <a:off x="1227832" y="186226"/>
            <a:ext cx="10202167" cy="4807946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sX0" fmla="*/ 0 w 4572000"/>
              <a:gd name="csY0" fmla="*/ 0 h 18288"/>
              <a:gd name="csX1" fmla="*/ 515983 w 4572000"/>
              <a:gd name="csY1" fmla="*/ 0 h 18288"/>
              <a:gd name="csX2" fmla="*/ 1031966 w 4572000"/>
              <a:gd name="csY2" fmla="*/ 0 h 18288"/>
              <a:gd name="csX3" fmla="*/ 1639389 w 4572000"/>
              <a:gd name="csY3" fmla="*/ 0 h 18288"/>
              <a:gd name="csX4" fmla="*/ 2383971 w 4572000"/>
              <a:gd name="csY4" fmla="*/ 0 h 18288"/>
              <a:gd name="csX5" fmla="*/ 2945674 w 4572000"/>
              <a:gd name="csY5" fmla="*/ 0 h 18288"/>
              <a:gd name="csX6" fmla="*/ 3507377 w 4572000"/>
              <a:gd name="csY6" fmla="*/ 0 h 18288"/>
              <a:gd name="csX7" fmla="*/ 4572000 w 4572000"/>
              <a:gd name="csY7" fmla="*/ 0 h 18288"/>
              <a:gd name="csX8" fmla="*/ 4572000 w 4572000"/>
              <a:gd name="csY8" fmla="*/ 18288 h 18288"/>
              <a:gd name="csX9" fmla="*/ 3873137 w 4572000"/>
              <a:gd name="csY9" fmla="*/ 18288 h 18288"/>
              <a:gd name="csX10" fmla="*/ 3311434 w 4572000"/>
              <a:gd name="csY10" fmla="*/ 18288 h 18288"/>
              <a:gd name="csX11" fmla="*/ 2749731 w 4572000"/>
              <a:gd name="csY11" fmla="*/ 18288 h 18288"/>
              <a:gd name="csX12" fmla="*/ 2050869 w 4572000"/>
              <a:gd name="csY12" fmla="*/ 18288 h 18288"/>
              <a:gd name="csX13" fmla="*/ 1306286 w 4572000"/>
              <a:gd name="csY13" fmla="*/ 18288 h 18288"/>
              <a:gd name="csX14" fmla="*/ 790303 w 4572000"/>
              <a:gd name="csY14" fmla="*/ 18288 h 18288"/>
              <a:gd name="csX15" fmla="*/ 0 w 4572000"/>
              <a:gd name="csY15" fmla="*/ 18288 h 18288"/>
              <a:gd name="csX16" fmla="*/ 0 w 457200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4D23BF-0805-180F-8068-DEE8713C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052" t="24480" r="4919" b="13055"/>
          <a:stretch>
            <a:fillRect/>
          </a:stretch>
        </p:blipFill>
        <p:spPr>
          <a:xfrm>
            <a:off x="2307772" y="287827"/>
            <a:ext cx="2554514" cy="16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3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7A2DD-6FA6-B57A-1634-3C7E0D88B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IL" sz="4800"/>
              <a:t>Results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FAC4-2BB8-0BB2-225E-929374CF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We expect that a CNN trained on a sufficiently large set of ground-truth images will outperform segmentation methods based on Otsu thresholding combined with handcrafted filters.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41AE352-7D6A-284B-2816-90C986F05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6129049"/>
            <a:ext cx="65637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dataset was used to train a segmentation model in Roboflow</a:t>
            </a:r>
            <a:endParaRPr kumimoji="0" lang="en-IL" altLang="en-IL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F5EE0-C182-94F4-EB76-2E487D6B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913" y="2209799"/>
            <a:ext cx="11509683" cy="39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4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EC3D9-4556-B234-1A28-C6F7245E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en-IL" altLang="en-IL" sz="4000" b="1"/>
              <a:t>Future Work — Morphological Analysis</a:t>
            </a:r>
            <a:endParaRPr lang="en-IL" altLang="en-IL" sz="4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diagram of root identification&#10;&#10;AI-generated content may be incorrect.">
            <a:extLst>
              <a:ext uri="{FF2B5EF4-FFF2-40B4-BE49-F238E27FC236}">
                <a16:creationId xmlns:a16="http://schemas.microsoft.com/office/drawing/2014/main" id="{4D4F24AF-1B31-9260-C81B-6D9A9F3D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9" t="12969" r="2298" b="4051"/>
          <a:stretch>
            <a:fillRect/>
          </a:stretch>
        </p:blipFill>
        <p:spPr>
          <a:xfrm>
            <a:off x="740230" y="2975428"/>
            <a:ext cx="6284684" cy="304800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A3A3D5D-76F9-1619-97DD-0CCB728DCF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11453" y="2478024"/>
            <a:ext cx="3872243" cy="36941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he-IL" altLang="en-IL" sz="1700" b="1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מטרה</a:t>
            </a:r>
            <a:endParaRPr kumimoji="0" lang="en-US" altLang="en-IL" sz="1700" b="1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IL" altLang="en-IL" sz="17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kumimoji="0" lang="he-IL" altLang="en-IL" sz="17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חילוץ מדדים מבניים משמעותיים מתוך הסגמנטציה הבינארית של חלל אווירי ופאזה מוצקה</a:t>
            </a:r>
            <a:endParaRPr lang="en-IL" altLang="en-IL" sz="17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IL" altLang="en-IL" sz="17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he-IL" altLang="en-IL" sz="1700" b="1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מדדים מתוכננים</a:t>
            </a:r>
            <a:endParaRPr kumimoji="0" lang="en-US" altLang="en-IL" sz="1700" b="1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IL" altLang="en-IL" sz="17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17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נקבוביות כוללת</a:t>
            </a:r>
            <a:endParaRPr kumimoji="0" lang="en-IL" altLang="en-IL" sz="17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17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התפלגות גדלי נקבוביות</a:t>
            </a:r>
            <a:endParaRPr kumimoji="0" lang="en-IL" altLang="en-IL" sz="17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17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קישוריות בסיסית של הנקבוביות</a:t>
            </a:r>
            <a:endParaRPr kumimoji="0" lang="en-IL" altLang="en-IL" sz="17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he-IL" altLang="en-IL" sz="1700" b="0" i="0" u="none" strike="noStrike" cap="none" normalizeH="0" baseline="0" dirty="0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יחס </a:t>
            </a:r>
            <a:r>
              <a:rPr kumimoji="0" lang="he-IL" altLang="en-IL" sz="1700" b="0" i="0" u="none" strike="noStrike" cap="none" normalizeH="0" baseline="0" dirty="0" err="1">
                <a:ln>
                  <a:noFill/>
                </a:ln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שטח־נפח</a:t>
            </a:r>
            <a:endParaRPr kumimoji="0" lang="en-IL" altLang="en-IL" sz="17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marR="0" lvl="0" indent="0" algn="r" defTabSz="91440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IL" altLang="en-IL" sz="1700" b="0" i="0" u="none" strike="noStrike" cap="none" normalizeH="0" baseline="0" dirty="0">
              <a:ln>
                <a:noFill/>
              </a:ln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30442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342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David</vt:lpstr>
      <vt:lpstr>Office Theme</vt:lpstr>
      <vt:lpstr>SAM-assisted annotation of soil μCT images </vt:lpstr>
      <vt:lpstr>The Underground Matrix</vt:lpstr>
      <vt:lpstr>Scientific question </vt:lpstr>
      <vt:lpstr>The Dataset</vt:lpstr>
      <vt:lpstr>Preprocessing</vt:lpstr>
      <vt:lpstr>Ground Truth Annotation </vt:lpstr>
      <vt:lpstr>Annotations Methods</vt:lpstr>
      <vt:lpstr>Results</vt:lpstr>
      <vt:lpstr>Future Work — Morphological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Denis Malin</dc:creator>
  <cp:lastModifiedBy>Rony Schwartz</cp:lastModifiedBy>
  <cp:revision>7</cp:revision>
  <dcterms:created xsi:type="dcterms:W3CDTF">2026-01-20T14:33:49Z</dcterms:created>
  <dcterms:modified xsi:type="dcterms:W3CDTF">2026-01-22T13:19:34Z</dcterms:modified>
</cp:coreProperties>
</file>